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3.svg" ContentType="image/svg+xml"/>
  <Override PartName="/ppt/media/image6.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sldIdLst>
    <p:sldId id="266" r:id="rId4"/>
    <p:sldId id="268" r:id="rId5"/>
    <p:sldId id="269" r:id="rId6"/>
    <p:sldId id="270" r:id="rId7"/>
    <p:sldId id="285" r:id="rId8"/>
    <p:sldId id="286" r:id="rId9"/>
    <p:sldId id="282" r:id="rId10"/>
    <p:sldId id="287" r:id="rId11"/>
    <p:sldId id="288" r:id="rId12"/>
    <p:sldId id="289" r:id="rId13"/>
    <p:sldId id="290" r:id="rId14"/>
    <p:sldId id="292" r:id="rId15"/>
    <p:sldId id="294" r:id="rId16"/>
    <p:sldId id="293" r:id="rId17"/>
    <p:sldId id="295" r:id="rId18"/>
    <p:sldId id="296" r:id="rId19"/>
    <p:sldId id="297" r:id="rId20"/>
    <p:sldId id="298" r:id="rId21"/>
    <p:sldId id="299" r:id="rId22"/>
    <p:sldId id="300" r:id="rId23"/>
    <p:sldId id="301" r:id="rId24"/>
    <p:sldId id="303" r:id="rId25"/>
    <p:sldId id="304" r:id="rId26"/>
    <p:sldId id="305" r:id="rId27"/>
    <p:sldId id="306" r:id="rId28"/>
    <p:sldId id="308" r:id="rId29"/>
    <p:sldId id="307" r:id="rId30"/>
    <p:sldId id="309" r:id="rId31"/>
    <p:sldId id="310" r:id="rId32"/>
    <p:sldId id="311" r:id="rId33"/>
    <p:sldId id="312" r:id="rId34"/>
    <p:sldId id="319" r:id="rId35"/>
    <p:sldId id="313" r:id="rId36"/>
    <p:sldId id="317" r:id="rId37"/>
    <p:sldId id="318" r:id="rId38"/>
    <p:sldId id="314" r:id="rId39"/>
    <p:sldId id="283" r:id="rId40"/>
  </p:sldIdLst>
  <p:sldSz cx="12192000" cy="6858000"/>
  <p:notesSz cx="6858000" cy="9144000"/>
  <p:embeddedFontLst>
    <p:embeddedFont>
      <p:font typeface="等线" panose="02010600030101010101" charset="-122"/>
      <p:regular r:id="rId44"/>
    </p:embeddedFont>
    <p:embeddedFont>
      <p:font typeface="仿宋" panose="02010609060101010101" pitchFamily="49" charset="-122"/>
      <p:regular r:id="rId45"/>
    </p:embeddedFont>
    <p:embeddedFont>
      <p:font typeface="等线 Light" panose="02010600030101010101" charset="-122"/>
      <p:regular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6" userDrawn="1">
          <p15:clr>
            <a:srgbClr val="A4A3A4"/>
          </p15:clr>
        </p15:guide>
        <p15:guide id="2" pos="166" userDrawn="1">
          <p15:clr>
            <a:srgbClr val="A4A3A4"/>
          </p15:clr>
        </p15:guide>
        <p15:guide id="3" pos="765" userDrawn="1">
          <p15:clr>
            <a:srgbClr val="A4A3A4"/>
          </p15:clr>
        </p15:guide>
        <p15:guide id="4" pos="73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E42"/>
    <a:srgbClr val="5BB4B2"/>
    <a:srgbClr val="DD7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99" autoAdjust="0"/>
    <p:restoredTop sz="94660"/>
  </p:normalViewPr>
  <p:slideViewPr>
    <p:cSldViewPr snapToGrid="0" showGuides="1">
      <p:cViewPr varScale="1">
        <p:scale>
          <a:sx n="82" d="100"/>
          <a:sy n="82" d="100"/>
        </p:scale>
        <p:origin x="998" y="91"/>
      </p:cViewPr>
      <p:guideLst>
        <p:guide orient="horz" pos="2186"/>
        <p:guide pos="166"/>
        <p:guide pos="765"/>
        <p:guide pos="7324"/>
      </p:guideLst>
    </p:cSldViewPr>
  </p:slideViewPr>
  <p:notesTextViewPr>
    <p:cViewPr>
      <p:scale>
        <a:sx n="1" d="1"/>
        <a:sy n="1" d="1"/>
      </p:scale>
      <p:origin x="0" y="0"/>
    </p:cViewPr>
  </p:notesTextViewPr>
  <p:sorterViewPr>
    <p:cViewPr varScale="1">
      <p:scale>
        <a:sx n="1" d="1"/>
        <a:sy n="1" d="1"/>
      </p:scale>
      <p:origin x="0" y="-909"/>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10.xml"/><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5E42736-97CA-4E14-BFAB-F4EBE6871C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7C5CFC-3E01-4894-9C1B-AB30631673F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E42736-97CA-4E14-BFAB-F4EBE6871CF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C5CFC-3E01-4894-9C1B-AB30631673F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E42736-97CA-4E14-BFAB-F4EBE6871CF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C5CFC-3E01-4894-9C1B-AB30631673F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2.png"/><Relationship Id="rId10" Type="http://schemas.openxmlformats.org/officeDocument/2006/relationships/slideLayout" Target="../slideLayouts/slideLayout7.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2.png"/><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image" Target="../media/image11.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12.png"/><Relationship Id="rId1"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1.xm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image" Target="../media/image11.jpe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2.png"/><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1.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image" Target="../media/image11.jpe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sv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xml"/><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p:cNvSpPr/>
          <p:nvPr/>
        </p:nvSpPr>
        <p:spPr>
          <a:xfrm>
            <a:off x="4" y="1895021"/>
            <a:ext cx="5412316" cy="1917700"/>
          </a:xfrm>
          <a:prstGeom prst="rect">
            <a:avLst/>
          </a:prstGeom>
          <a:blipFill dpi="0" rotWithShape="1">
            <a:blip r:embed="rId1"/>
            <a:srcRect/>
            <a:stretch>
              <a:fillRect/>
            </a:stretch>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矩形 99"/>
          <p:cNvSpPr/>
          <p:nvPr/>
        </p:nvSpPr>
        <p:spPr>
          <a:xfrm>
            <a:off x="4" y="0"/>
            <a:ext cx="5412316" cy="1917700"/>
          </a:xfrm>
          <a:prstGeom prst="rect">
            <a:avLst/>
          </a:prstGeom>
          <a:blipFill dpi="0" rotWithShape="1">
            <a:blip r:embed="rId2"/>
            <a:srcRect/>
            <a:tile tx="0" ty="0" sx="100000" sy="100000" flip="none" algn="tl"/>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9" name="矩形 98"/>
          <p:cNvSpPr/>
          <p:nvPr/>
        </p:nvSpPr>
        <p:spPr>
          <a:xfrm>
            <a:off x="5412322" y="0"/>
            <a:ext cx="6779678" cy="3790042"/>
          </a:xfrm>
          <a:prstGeom prst="rect">
            <a:avLst/>
          </a:prstGeom>
          <a:blipFill dpi="0" rotWithShape="1">
            <a:blip r:embed="rId3"/>
            <a:srcRect/>
            <a:tile tx="44450" ty="323850" sx="100000" sy="100000" flip="none" algn="b"/>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8" name="矩形 97"/>
          <p:cNvSpPr/>
          <p:nvPr/>
        </p:nvSpPr>
        <p:spPr>
          <a:xfrm>
            <a:off x="-3" y="3790042"/>
            <a:ext cx="12192003" cy="3067958"/>
          </a:xfrm>
          <a:prstGeom prst="rect">
            <a:avLst/>
          </a:prstGeom>
          <a:blipFill dpi="0" rotWithShape="1">
            <a:blip r:embed="rId4"/>
            <a:srcRect/>
            <a:tile tx="0" ty="0" sx="100000" sy="100000" flip="none" algn="b"/>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4" name="矩形 93"/>
          <p:cNvSpPr/>
          <p:nvPr/>
        </p:nvSpPr>
        <p:spPr>
          <a:xfrm>
            <a:off x="0" y="-16838"/>
            <a:ext cx="12192000" cy="6891675"/>
          </a:xfrm>
          <a:prstGeom prst="rect">
            <a:avLst/>
          </a:prstGeom>
          <a:gradFill>
            <a:gsLst>
              <a:gs pos="0">
                <a:srgbClr val="5BB4B2">
                  <a:alpha val="88000"/>
                </a:srgbClr>
              </a:gs>
              <a:gs pos="100000">
                <a:srgbClr val="5BB4B2">
                  <a:alpha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14559198" y="2286289"/>
            <a:ext cx="520411" cy="520411"/>
          </a:xfrm>
          <a:prstGeom prst="ellipse">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椭圆 14"/>
          <p:cNvSpPr/>
          <p:nvPr/>
        </p:nvSpPr>
        <p:spPr>
          <a:xfrm>
            <a:off x="14559198" y="3067339"/>
            <a:ext cx="520411" cy="520411"/>
          </a:xfrm>
          <a:prstGeom prst="ellipse">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椭圆 16"/>
          <p:cNvSpPr/>
          <p:nvPr/>
        </p:nvSpPr>
        <p:spPr>
          <a:xfrm>
            <a:off x="14559198" y="3848389"/>
            <a:ext cx="520411" cy="520411"/>
          </a:xfrm>
          <a:prstGeom prst="ellipse">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3778696" y="3137275"/>
            <a:ext cx="463460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创新实践 答辩一</a:t>
            </a:r>
            <a:endParaRPr kumimoji="0" lang="en-US" altLang="zh-CN" sz="4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5" name="组合 84"/>
          <p:cNvGrpSpPr/>
          <p:nvPr/>
        </p:nvGrpSpPr>
        <p:grpSpPr>
          <a:xfrm>
            <a:off x="-1" y="6737350"/>
            <a:ext cx="12192001" cy="120650"/>
            <a:chOff x="3276600" y="3558477"/>
            <a:chExt cx="5608638" cy="101456"/>
          </a:xfrm>
        </p:grpSpPr>
        <p:sp>
          <p:nvSpPr>
            <p:cNvPr id="83" name="矩形 82"/>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4" name="矩形 83"/>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103" name="图形 10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7725" y="708208"/>
            <a:ext cx="2876550" cy="1871822"/>
          </a:xfrm>
          <a:prstGeom prst="rect">
            <a:avLst/>
          </a:prstGeom>
        </p:spPr>
      </p:pic>
      <p:sp>
        <p:nvSpPr>
          <p:cNvPr id="16" name="文本框 15"/>
          <p:cNvSpPr txBox="1"/>
          <p:nvPr/>
        </p:nvSpPr>
        <p:spPr>
          <a:xfrm>
            <a:off x="2995194" y="4612620"/>
            <a:ext cx="620160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i="0" u="none" strike="noStrike" dirty="0">
                <a:solidFill>
                  <a:schemeClr val="bg1"/>
                </a:solidFill>
                <a:effectLst/>
                <a:latin typeface="Times New Roman" panose="02020603050405020304" pitchFamily="18" charset="0"/>
                <a:ea typeface="等线" panose="02010600030101010101" charset="-122"/>
              </a:rPr>
              <a:t>Learning-Based Non-linear Erasure Code for Distributed Inference</a:t>
            </a:r>
            <a:r>
              <a:rPr lang="en-US" altLang="zh-CN" sz="1400" b="1" dirty="0">
                <a:solidFill>
                  <a:schemeClr val="bg1"/>
                </a:solidFill>
              </a:rPr>
              <a:t> </a:t>
            </a:r>
            <a:endParaRPr kumimoji="0" lang="en-US" altLang="zh-CN" sz="14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8" y="2706228"/>
            <a:ext cx="9629191" cy="421653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传统编码计算：</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用于计算的输入被首先编码，在计算完成后，如果输出出现部分不可用的情况，编码计算能够借助编码输入恢复出输出中不可用的部分，以此提升分布式计算的性能。</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具有局限：要么无法支持非线性计算，要么只能支持有限的非线性计算子集，同时需要较高的资源开销。</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基于学习的编码计算：</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许多机器学习模型都是复杂的非线性函数。</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通过使用神经网络作为编码器和解码器来学习对非线性函数进行编码计算，能够有效重建出不可用的输出。</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Traditional Coded Computation vs Learning-Based Coded Computation</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76883" y="2699741"/>
            <a:ext cx="9629191" cy="3108543"/>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Computation Model: </a:t>
            </a:r>
            <a:endPar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Input data:</a:t>
            </a:r>
            <a:endPar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Compute output:</a:t>
            </a:r>
            <a:endPar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Parities: </a:t>
            </a:r>
            <a:endPar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Encoder: </a:t>
            </a:r>
            <a:endPar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Decoder:</a:t>
            </a:r>
            <a:endPar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Reconstructed output: </a:t>
            </a:r>
            <a:endParaRPr kumimoji="0" lang="en-US" altLang="zh-CN" sz="2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854" y="3290759"/>
            <a:ext cx="2072769" cy="33879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615" y="2846065"/>
            <a:ext cx="322117" cy="299505"/>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0726" y="3726736"/>
            <a:ext cx="3030545" cy="338798"/>
          </a:xfrm>
          <a:prstGeom prst="rect">
            <a:avLst/>
          </a:prstGeom>
        </p:spPr>
      </p:pic>
      <p:pic>
        <p:nvPicPr>
          <p:cNvPr id="13" name="图片 12"/>
          <p:cNvPicPr>
            <a:picLocks noChangeAspect="1"/>
          </p:cNvPicPr>
          <p:nvPr/>
        </p:nvPicPr>
        <p:blipFill>
          <a:blip r:embed="rId6"/>
          <a:stretch>
            <a:fillRect/>
          </a:stretch>
        </p:blipFill>
        <p:spPr>
          <a:xfrm>
            <a:off x="3433562" y="4089234"/>
            <a:ext cx="1926410" cy="358074"/>
          </a:xfrm>
          <a:prstGeom prst="rect">
            <a:avLst/>
          </a:prstGeom>
        </p:spPr>
      </p:pic>
      <p:pic>
        <p:nvPicPr>
          <p:cNvPr id="15" name="图片 14"/>
          <p:cNvPicPr>
            <a:picLocks noChangeAspect="1"/>
          </p:cNvPicPr>
          <p:nvPr/>
        </p:nvPicPr>
        <p:blipFill>
          <a:blip r:embed="rId7"/>
          <a:stretch>
            <a:fillRect/>
          </a:stretch>
        </p:blipFill>
        <p:spPr>
          <a:xfrm>
            <a:off x="3456172" y="4494647"/>
            <a:ext cx="271325" cy="375977"/>
          </a:xfrm>
          <a:prstGeom prst="rect">
            <a:avLst/>
          </a:prstGeom>
        </p:spPr>
      </p:pic>
      <p:pic>
        <p:nvPicPr>
          <p:cNvPr id="16" name="图片 15"/>
          <p:cNvPicPr>
            <a:picLocks noChangeAspect="1"/>
          </p:cNvPicPr>
          <p:nvPr/>
        </p:nvPicPr>
        <p:blipFill>
          <a:blip r:embed="rId8"/>
          <a:stretch>
            <a:fillRect/>
          </a:stretch>
        </p:blipFill>
        <p:spPr>
          <a:xfrm>
            <a:off x="3433562" y="5048697"/>
            <a:ext cx="316546" cy="286459"/>
          </a:xfrm>
          <a:prstGeom prst="rect">
            <a:avLst/>
          </a:prstGeom>
        </p:spPr>
      </p:pic>
      <p:pic>
        <p:nvPicPr>
          <p:cNvPr id="17" name="图片 16"/>
          <p:cNvPicPr>
            <a:picLocks noChangeAspect="1"/>
          </p:cNvPicPr>
          <p:nvPr/>
        </p:nvPicPr>
        <p:blipFill>
          <a:blip r:embed="rId9"/>
          <a:stretch>
            <a:fillRect/>
          </a:stretch>
        </p:blipFill>
        <p:spPr>
          <a:xfrm>
            <a:off x="5457157" y="5373694"/>
            <a:ext cx="804932" cy="483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8"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230" y="2908906"/>
            <a:ext cx="6581419" cy="26486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711640" y="2517535"/>
            <a:ext cx="8440065" cy="193899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在这个模型下</a:t>
            </a:r>
            <a:r>
              <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解码器输出不可用函数输出的（近似）重建。 此设置可以从最多 </a:t>
            </a:r>
            <a:r>
              <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r </a:t>
            </a: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个缓慢或失败的计算中恢复。</a:t>
            </a:r>
            <a:endPar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模型准确度的评估：</a:t>
            </a:r>
            <a:endPar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616" y="4705209"/>
            <a:ext cx="3304727" cy="6288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8" y="2490455"/>
            <a:ext cx="8440065" cy="46166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en-US" altLang="zh-CN" sz="2400" dirty="0">
                <a:solidFill>
                  <a:srgbClr val="DD742C"/>
                </a:solidFill>
                <a:latin typeface="思源黑体 CN Heavy" panose="020B0A00000000000000" pitchFamily="34" charset="-122"/>
                <a:ea typeface="思源黑体 CN Heavy" panose="020B0A00000000000000" pitchFamily="34" charset="-122"/>
              </a:rPr>
              <a:t>Learning Encoders and Decoders</a:t>
            </a:r>
            <a:endParaRPr lang="zh-CN" altLang="en-US" sz="2400" dirty="0">
              <a:solidFill>
                <a:srgbClr val="DD742C"/>
              </a:solidFill>
              <a:latin typeface="思源黑体 CN Heavy" panose="020B0A00000000000000" pitchFamily="34" charset="-122"/>
              <a:ea typeface="思源黑体 CN Heavy" panose="020B0A00000000000000" pitchFamily="34" charset="-122"/>
            </a:endParaRPr>
          </a:p>
        </p:txBody>
      </p:sp>
      <p:pic>
        <p:nvPicPr>
          <p:cNvPr id="11" name="内容占位符 3"/>
          <p:cNvPicPr>
            <a:picLocks noChangeAspect="1"/>
          </p:cNvPicPr>
          <p:nvPr/>
        </p:nvPicPr>
        <p:blipFill>
          <a:blip r:embed="rId3"/>
          <a:stretch>
            <a:fillRect/>
          </a:stretch>
        </p:blipFill>
        <p:spPr>
          <a:xfrm>
            <a:off x="330257" y="3621400"/>
            <a:ext cx="5066681" cy="1987524"/>
          </a:xfrm>
          <a:prstGeom prst="rect">
            <a:avLst/>
          </a:prstGeom>
        </p:spPr>
      </p:pic>
      <p:pic>
        <p:nvPicPr>
          <p:cNvPr id="13" name="内容占位符 3"/>
          <p:cNvPicPr>
            <a:picLocks noChangeAspect="1"/>
          </p:cNvPicPr>
          <p:nvPr/>
        </p:nvPicPr>
        <p:blipFill>
          <a:blip r:embed="rId4"/>
          <a:stretch>
            <a:fillRect/>
          </a:stretch>
        </p:blipFill>
        <p:spPr>
          <a:xfrm>
            <a:off x="6104869" y="3341416"/>
            <a:ext cx="5234816" cy="22675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8" y="2490455"/>
            <a:ext cx="8440065" cy="46166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en-US" altLang="zh-CN" sz="2400" dirty="0">
                <a:solidFill>
                  <a:srgbClr val="DD742C"/>
                </a:solidFill>
                <a:latin typeface="思源黑体 CN Heavy" panose="020B0A00000000000000" pitchFamily="34" charset="-122"/>
                <a:ea typeface="思源黑体 CN Heavy" panose="020B0A00000000000000" pitchFamily="34" charset="-122"/>
              </a:rPr>
              <a:t>Learning Encoders and Decoders</a:t>
            </a:r>
            <a:endParaRPr lang="zh-CN" altLang="en-US" sz="2400" dirty="0">
              <a:solidFill>
                <a:srgbClr val="DD742C"/>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1045028" y="3259830"/>
            <a:ext cx="6097554" cy="1754326"/>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前向传播：</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通过ｋ个数据输入，馈送给编码器生成ｒ个</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Parity</a:t>
            </a: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（ｒ＋ｋ）数据再馈送给</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，用于生成输出</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（ｘ）</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反向传播：</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选择合适的损失函数：分类或回归</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pic>
        <p:nvPicPr>
          <p:cNvPr id="19" name="内容占位符 3"/>
          <p:cNvPicPr>
            <a:picLocks noChangeAspect="1"/>
          </p:cNvPicPr>
          <p:nvPr/>
        </p:nvPicPr>
        <p:blipFill>
          <a:blip r:embed="rId3"/>
          <a:stretch>
            <a:fillRect/>
          </a:stretch>
        </p:blipFill>
        <p:spPr>
          <a:xfrm>
            <a:off x="7018337" y="4227120"/>
            <a:ext cx="4608514" cy="19962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8" y="2490455"/>
            <a:ext cx="8440065" cy="46166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en-US" altLang="zh-CN" sz="2400" dirty="0">
                <a:solidFill>
                  <a:srgbClr val="DD742C"/>
                </a:solidFill>
                <a:latin typeface="思源黑体 CN Heavy" panose="020B0A00000000000000" pitchFamily="34" charset="-122"/>
                <a:ea typeface="思源黑体 CN Heavy" panose="020B0A00000000000000" pitchFamily="34" charset="-122"/>
              </a:rPr>
              <a:t>Encoders Architectures</a:t>
            </a:r>
            <a:endParaRPr lang="zh-CN" altLang="en-US" sz="2400" dirty="0">
              <a:solidFill>
                <a:srgbClr val="DD742C"/>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1045028" y="3259830"/>
            <a:ext cx="6097554"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en-US" altLang="zh-CN" sz="1800" b="1" i="0" u="none" strike="noStrike" kern="1200" cap="none" spc="0" normalizeH="0" baseline="0" noProof="0" dirty="0" err="1">
                <a:ln>
                  <a:noFill/>
                </a:ln>
                <a:solidFill>
                  <a:srgbClr val="173E42"/>
                </a:solidFill>
                <a:effectLst/>
                <a:uLnTx/>
                <a:uFillTx/>
                <a:latin typeface="仿宋" panose="02010609060101010101" pitchFamily="49" charset="-122"/>
                <a:ea typeface="仿宋" panose="02010609060101010101" pitchFamily="49" charset="-122"/>
              </a:rPr>
              <a:t>MLPEncoder</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：参数量大，导致过拟合</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pic>
        <p:nvPicPr>
          <p:cNvPr id="4" name="内容占位符 6"/>
          <p:cNvPicPr>
            <a:picLocks noChangeAspect="1"/>
          </p:cNvPicPr>
          <p:nvPr/>
        </p:nvPicPr>
        <p:blipFill>
          <a:blip r:embed="rId3"/>
          <a:stretch>
            <a:fillRect/>
          </a:stretch>
        </p:blipFill>
        <p:spPr>
          <a:xfrm>
            <a:off x="1159050" y="3840236"/>
            <a:ext cx="3781283" cy="2403058"/>
          </a:xfrm>
          <a:prstGeom prst="rect">
            <a:avLst/>
          </a:prstGeom>
        </p:spPr>
      </p:pic>
      <p:pic>
        <p:nvPicPr>
          <p:cNvPr id="7" name="图片 6"/>
          <p:cNvPicPr>
            <a:picLocks noChangeAspect="1"/>
          </p:cNvPicPr>
          <p:nvPr/>
        </p:nvPicPr>
        <p:blipFill rotWithShape="1">
          <a:blip r:embed="rId4"/>
          <a:srcRect r="47118"/>
          <a:stretch>
            <a:fillRect/>
          </a:stretch>
        </p:blipFill>
        <p:spPr>
          <a:xfrm>
            <a:off x="6137658" y="3407267"/>
            <a:ext cx="2428508" cy="24030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8" y="2490455"/>
            <a:ext cx="8440065" cy="46166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en-US" altLang="zh-CN" sz="2400" dirty="0">
                <a:solidFill>
                  <a:srgbClr val="DD742C"/>
                </a:solidFill>
                <a:latin typeface="思源黑体 CN Heavy" panose="020B0A00000000000000" pitchFamily="34" charset="-122"/>
                <a:ea typeface="思源黑体 CN Heavy" panose="020B0A00000000000000" pitchFamily="34" charset="-122"/>
              </a:rPr>
              <a:t>Encoders Architectures</a:t>
            </a:r>
            <a:endParaRPr lang="zh-CN" altLang="en-US" sz="2400" dirty="0">
              <a:solidFill>
                <a:srgbClr val="DD742C"/>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1045028" y="3259830"/>
            <a:ext cx="6097554"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en-US" altLang="zh-CN" sz="1800" b="1" i="0" u="none" strike="noStrike" kern="1200" cap="none" spc="0" normalizeH="0" baseline="0" noProof="0" dirty="0" err="1">
                <a:ln>
                  <a:noFill/>
                </a:ln>
                <a:solidFill>
                  <a:srgbClr val="173E42"/>
                </a:solidFill>
                <a:effectLst/>
                <a:uLnTx/>
                <a:uFillTx/>
                <a:latin typeface="仿宋" panose="02010609060101010101" pitchFamily="49" charset="-122"/>
                <a:ea typeface="仿宋" panose="02010609060101010101" pitchFamily="49" charset="-122"/>
              </a:rPr>
              <a:t>ConvEncoder</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：使用卷积层代替全连接层</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pic>
        <p:nvPicPr>
          <p:cNvPr id="11" name="内容占位符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14" y="3806079"/>
            <a:ext cx="2829658" cy="2301228"/>
          </a:xfrm>
          <a:prstGeom prst="rect">
            <a:avLst/>
          </a:prstGeom>
        </p:spPr>
      </p:pic>
      <p:pic>
        <p:nvPicPr>
          <p:cNvPr id="13" name="图片 12"/>
          <p:cNvPicPr>
            <a:picLocks noChangeAspect="1"/>
          </p:cNvPicPr>
          <p:nvPr/>
        </p:nvPicPr>
        <p:blipFill>
          <a:blip r:embed="rId4"/>
          <a:stretch>
            <a:fillRect/>
          </a:stretch>
        </p:blipFill>
        <p:spPr>
          <a:xfrm>
            <a:off x="6385422" y="3045646"/>
            <a:ext cx="4592323" cy="24030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8" y="2490455"/>
            <a:ext cx="8440065" cy="46166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en-US" altLang="zh-CN" sz="2400" dirty="0">
                <a:solidFill>
                  <a:srgbClr val="DD742C"/>
                </a:solidFill>
                <a:latin typeface="思源黑体 CN Heavy" panose="020B0A00000000000000" pitchFamily="34" charset="-122"/>
                <a:ea typeface="思源黑体 CN Heavy" panose="020B0A00000000000000" pitchFamily="34" charset="-122"/>
              </a:rPr>
              <a:t>Decoders Architectures</a:t>
            </a:r>
            <a:endParaRPr lang="zh-CN" altLang="en-US" sz="2400" dirty="0">
              <a:solidFill>
                <a:srgbClr val="DD742C"/>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1045028" y="3136786"/>
            <a:ext cx="6097554" cy="92333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注意事项：</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如何表示失败情况</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pic>
        <p:nvPicPr>
          <p:cNvPr id="11" name="内容占位符 5"/>
          <p:cNvPicPr>
            <a:picLocks noChangeAspect="1"/>
          </p:cNvPicPr>
          <p:nvPr/>
        </p:nvPicPr>
        <p:blipFill>
          <a:blip r:embed="rId3"/>
          <a:stretch>
            <a:fillRect/>
          </a:stretch>
        </p:blipFill>
        <p:spPr>
          <a:xfrm>
            <a:off x="1180650" y="3995045"/>
            <a:ext cx="2793015" cy="2305477"/>
          </a:xfrm>
          <a:prstGeom prst="rect">
            <a:avLst/>
          </a:prstGeom>
        </p:spPr>
      </p:pic>
      <p:pic>
        <p:nvPicPr>
          <p:cNvPr id="13" name="图片 12"/>
          <p:cNvPicPr>
            <a:picLocks noChangeAspect="1"/>
          </p:cNvPicPr>
          <p:nvPr/>
        </p:nvPicPr>
        <p:blipFill>
          <a:blip r:embed="rId4"/>
          <a:stretch>
            <a:fillRect/>
          </a:stretch>
        </p:blipFill>
        <p:spPr>
          <a:xfrm>
            <a:off x="6867330" y="3542241"/>
            <a:ext cx="3506609" cy="133042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8" y="1868961"/>
            <a:ext cx="101019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8" y="2490455"/>
            <a:ext cx="8440065" cy="46166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en-US" altLang="zh-CN" sz="2400" dirty="0">
                <a:solidFill>
                  <a:srgbClr val="DD742C"/>
                </a:solidFill>
                <a:latin typeface="思源黑体 CN Heavy" panose="020B0A00000000000000" pitchFamily="34" charset="-122"/>
                <a:ea typeface="思源黑体 CN Heavy" panose="020B0A00000000000000" pitchFamily="34" charset="-122"/>
              </a:rPr>
              <a:t>Parity Computation</a:t>
            </a:r>
            <a:endParaRPr lang="zh-CN" altLang="en-US" sz="2400" dirty="0">
              <a:solidFill>
                <a:srgbClr val="DD742C"/>
              </a:solidFill>
              <a:latin typeface="思源黑体 CN Heavy" panose="020B0A00000000000000" pitchFamily="34" charset="-122"/>
              <a:ea typeface="思源黑体 CN Heavy" panose="020B0A00000000000000" pitchFamily="34" charset="-122"/>
            </a:endParaRPr>
          </a:p>
        </p:txBody>
      </p:sp>
      <p:sp>
        <p:nvSpPr>
          <p:cNvPr id="18" name="文本框 17"/>
          <p:cNvSpPr txBox="1"/>
          <p:nvPr/>
        </p:nvSpPr>
        <p:spPr>
          <a:xfrm>
            <a:off x="1045028" y="3136786"/>
            <a:ext cx="6097554" cy="64633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“简单的”加减法：可行性如何？</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pic>
        <p:nvPicPr>
          <p:cNvPr id="4" name="图片 3"/>
          <p:cNvPicPr>
            <a:picLocks noChangeAspect="1"/>
          </p:cNvPicPr>
          <p:nvPr/>
        </p:nvPicPr>
        <p:blipFill>
          <a:blip r:embed="rId3"/>
          <a:stretch>
            <a:fillRect/>
          </a:stretch>
        </p:blipFill>
        <p:spPr>
          <a:xfrm>
            <a:off x="1169850" y="4128429"/>
            <a:ext cx="3933488" cy="1875460"/>
          </a:xfrm>
          <a:prstGeom prst="rect">
            <a:avLst/>
          </a:prstGeom>
        </p:spPr>
      </p:pic>
      <p:pic>
        <p:nvPicPr>
          <p:cNvPr id="7" name="内容占位符 13"/>
          <p:cNvPicPr>
            <a:picLocks noChangeAspect="1"/>
          </p:cNvPicPr>
          <p:nvPr/>
        </p:nvPicPr>
        <p:blipFill>
          <a:blip r:embed="rId4"/>
          <a:stretch>
            <a:fillRect/>
          </a:stretch>
        </p:blipFill>
        <p:spPr>
          <a:xfrm>
            <a:off x="5860279" y="2682530"/>
            <a:ext cx="5662988" cy="26274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 y="0"/>
            <a:ext cx="12192001" cy="6858000"/>
          </a:xfrm>
          <a:prstGeom prst="rect">
            <a:avLst/>
          </a:prstGeom>
          <a:blipFill dpi="0" rotWithShape="1">
            <a:blip r:embed="rId1">
              <a:alphaModFix amt="7000"/>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968017" y="121298"/>
            <a:ext cx="45719" cy="385082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文本框 16"/>
          <p:cNvSpPr txBox="1"/>
          <p:nvPr/>
        </p:nvSpPr>
        <p:spPr>
          <a:xfrm>
            <a:off x="1109341" y="5324727"/>
            <a:ext cx="141577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目录</a:t>
            </a:r>
            <a:endParaRPr kumimoji="0" lang="en-US" altLang="zh-CN" sz="48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9" name="文本框 18"/>
          <p:cNvSpPr txBox="1"/>
          <p:nvPr/>
        </p:nvSpPr>
        <p:spPr>
          <a:xfrm>
            <a:off x="788564" y="4157968"/>
            <a:ext cx="492443" cy="1913255"/>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CATALOGUE</a:t>
            </a:r>
            <a:endParaRPr kumimoji="0" lang="en-US" altLang="zh-CN" sz="20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30" name="任意多边形: 形状 29"/>
          <p:cNvSpPr/>
          <p:nvPr/>
        </p:nvSpPr>
        <p:spPr>
          <a:xfrm>
            <a:off x="5702185" y="-79001"/>
            <a:ext cx="6489815" cy="6914758"/>
          </a:xfrm>
          <a:custGeom>
            <a:avLst/>
            <a:gdLst>
              <a:gd name="connsiteX0" fmla="*/ 1628865 w 6489815"/>
              <a:gd name="connsiteY0" fmla="*/ 0 h 6914758"/>
              <a:gd name="connsiteX1" fmla="*/ 6489815 w 6489815"/>
              <a:gd name="connsiteY1" fmla="*/ 0 h 6914758"/>
              <a:gd name="connsiteX2" fmla="*/ 6489815 w 6489815"/>
              <a:gd name="connsiteY2" fmla="*/ 6914758 h 6914758"/>
              <a:gd name="connsiteX3" fmla="*/ 5554330 w 6489815"/>
              <a:gd name="connsiteY3" fmla="*/ 6914758 h 6914758"/>
              <a:gd name="connsiteX4" fmla="*/ 5653596 w 6489815"/>
              <a:gd name="connsiteY4" fmla="*/ 6813240 h 6914758"/>
              <a:gd name="connsiteX5" fmla="*/ 6075749 w 6489815"/>
              <a:gd name="connsiteY5" fmla="*/ 6258695 h 6914758"/>
              <a:gd name="connsiteX6" fmla="*/ 6212343 w 6489815"/>
              <a:gd name="connsiteY6" fmla="*/ 5697143 h 6914758"/>
              <a:gd name="connsiteX7" fmla="*/ 5074061 w 6489815"/>
              <a:gd name="connsiteY7" fmla="*/ 5864091 h 6914758"/>
              <a:gd name="connsiteX8" fmla="*/ 3298341 w 6489815"/>
              <a:gd name="connsiteY8" fmla="*/ 6516705 h 6914758"/>
              <a:gd name="connsiteX9" fmla="*/ 657528 w 6489815"/>
              <a:gd name="connsiteY9" fmla="*/ 5666789 h 6914758"/>
              <a:gd name="connsiteX10" fmla="*/ 35267 w 6489815"/>
              <a:gd name="connsiteY10" fmla="*/ 3162573 h 6914758"/>
              <a:gd name="connsiteX11" fmla="*/ 1377061 w 6489815"/>
              <a:gd name="connsiteY11" fmla="*/ 279451 h 691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89815" h="6914758">
                <a:moveTo>
                  <a:pt x="1628865" y="0"/>
                </a:moveTo>
                <a:lnTo>
                  <a:pt x="6489815" y="0"/>
                </a:lnTo>
                <a:lnTo>
                  <a:pt x="6489815" y="6914758"/>
                </a:lnTo>
                <a:lnTo>
                  <a:pt x="5554330" y="6914758"/>
                </a:lnTo>
                <a:lnTo>
                  <a:pt x="5653596" y="6813240"/>
                </a:lnTo>
                <a:cubicBezTo>
                  <a:pt x="5813589" y="6640731"/>
                  <a:pt x="5959075" y="6455049"/>
                  <a:pt x="6075749" y="6258695"/>
                </a:cubicBezTo>
                <a:cubicBezTo>
                  <a:pt x="6257874" y="5939976"/>
                  <a:pt x="6273051" y="5773029"/>
                  <a:pt x="6212343" y="5697143"/>
                </a:cubicBezTo>
                <a:cubicBezTo>
                  <a:pt x="6090926" y="5484664"/>
                  <a:pt x="5468665" y="5697143"/>
                  <a:pt x="5074061" y="5864091"/>
                </a:cubicBezTo>
                <a:cubicBezTo>
                  <a:pt x="4664280" y="6031039"/>
                  <a:pt x="4072373" y="6380112"/>
                  <a:pt x="3298341" y="6516705"/>
                </a:cubicBezTo>
                <a:cubicBezTo>
                  <a:pt x="2387715" y="6683652"/>
                  <a:pt x="1249434" y="6395288"/>
                  <a:pt x="657528" y="5666789"/>
                </a:cubicBezTo>
                <a:cubicBezTo>
                  <a:pt x="-10265" y="4832050"/>
                  <a:pt x="-55797" y="3997312"/>
                  <a:pt x="35267" y="3162573"/>
                </a:cubicBezTo>
                <a:cubicBezTo>
                  <a:pt x="168067" y="2013858"/>
                  <a:pt x="722089" y="1048157"/>
                  <a:pt x="1377061" y="279451"/>
                </a:cubicBezTo>
                <a:close/>
              </a:path>
            </a:pathLst>
          </a:custGeom>
          <a:blipFill dpi="0" rotWithShape="1">
            <a:blip r:embed="rId1"/>
            <a:srcRect/>
            <a:tile tx="6350" ty="50800" sx="100000" sy="100000" flip="none" algn="r"/>
          </a:blipFill>
          <a:ln w="151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20" name="图形 1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8965" y="478330"/>
            <a:ext cx="1897886" cy="477853"/>
          </a:xfrm>
          <a:prstGeom prst="rect">
            <a:avLst/>
          </a:prstGeom>
        </p:spPr>
      </p:pic>
      <p:grpSp>
        <p:nvGrpSpPr>
          <p:cNvPr id="21" name="组合 20"/>
          <p:cNvGrpSpPr/>
          <p:nvPr/>
        </p:nvGrpSpPr>
        <p:grpSpPr>
          <a:xfrm>
            <a:off x="-1" y="6737350"/>
            <a:ext cx="12192001" cy="120650"/>
            <a:chOff x="3276600" y="3558477"/>
            <a:chExt cx="5608638" cy="101456"/>
          </a:xfrm>
        </p:grpSpPr>
        <p:sp>
          <p:nvSpPr>
            <p:cNvPr id="22" name="矩形 21"/>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1" name="文本框 30"/>
          <p:cNvSpPr txBox="1"/>
          <p:nvPr/>
        </p:nvSpPr>
        <p:spPr>
          <a:xfrm>
            <a:off x="2069572" y="1741922"/>
            <a:ext cx="6848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01</a:t>
            </a:r>
            <a:endPar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32" name="文本框 31"/>
          <p:cNvSpPr txBox="1"/>
          <p:nvPr/>
        </p:nvSpPr>
        <p:spPr>
          <a:xfrm>
            <a:off x="2692581" y="1809870"/>
            <a:ext cx="20296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Background</a:t>
            </a:r>
            <a:endParaRPr kumimoji="0" lang="zh-CN" altLang="en-US"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34" name="文本框 33"/>
          <p:cNvSpPr txBox="1"/>
          <p:nvPr/>
        </p:nvSpPr>
        <p:spPr>
          <a:xfrm>
            <a:off x="2069572" y="2537471"/>
            <a:ext cx="6848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02</a:t>
            </a:r>
            <a:endPar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35" name="文本框 34"/>
          <p:cNvSpPr txBox="1"/>
          <p:nvPr/>
        </p:nvSpPr>
        <p:spPr>
          <a:xfrm>
            <a:off x="2692581" y="2605419"/>
            <a:ext cx="20296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Related Work</a:t>
            </a:r>
            <a:endParaRPr kumimoji="0" lang="zh-CN" altLang="en-US"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37" name="文本框 36"/>
          <p:cNvSpPr txBox="1"/>
          <p:nvPr/>
        </p:nvSpPr>
        <p:spPr>
          <a:xfrm>
            <a:off x="2069572" y="3296112"/>
            <a:ext cx="6848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03</a:t>
            </a:r>
            <a:endPar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38" name="文本框 37"/>
          <p:cNvSpPr txBox="1"/>
          <p:nvPr/>
        </p:nvSpPr>
        <p:spPr>
          <a:xfrm>
            <a:off x="2692581" y="3364060"/>
            <a:ext cx="20296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proposal</a:t>
            </a:r>
            <a:endParaRPr kumimoji="0" lang="zh-CN" altLang="en-US"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25431"/>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2: </a:t>
            </a:r>
            <a:r>
              <a:rPr kumimoji="0" lang="en-US" altLang="zh-CN" sz="2400" b="0" i="0" u="none" strike="noStrike" kern="1200" cap="none" spc="0" normalizeH="0" baseline="0" noProof="0" dirty="0" err="1">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EdgeLD</a:t>
            </a: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 Locally Distributed Deep Learning Inference on Edge Device Clusters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595535" y="3137140"/>
            <a:ext cx="8683936" cy="119888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Introduction</a:t>
            </a:r>
            <a:endPar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Methods</a:t>
            </a:r>
            <a:endParaRPr kumimoji="0" lang="zh-CN" altLang="en-US" sz="20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custDataLst>
              <p:tags r:id="rId3"/>
            </p:custDataLst>
          </p:nvPr>
        </p:nvSpPr>
        <p:spPr>
          <a:xfrm>
            <a:off x="751840" y="6277610"/>
            <a:ext cx="10503535" cy="306705"/>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 F. Xue, W. Fang, W. Xu, </a:t>
            </a:r>
            <a:r>
              <a:rPr lang="en-US" altLang="zh-CN" sz="1400" dirty="0" err="1">
                <a:latin typeface="Times New Roman" panose="02020603050405020304" pitchFamily="18" charset="0"/>
                <a:cs typeface="Times New Roman" panose="02020603050405020304" pitchFamily="18" charset="0"/>
              </a:rPr>
              <a:t>etc</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EdgeLD</a:t>
            </a:r>
            <a:r>
              <a:rPr lang="en-US" altLang="zh-CN" sz="1400" dirty="0">
                <a:latin typeface="Times New Roman" panose="02020603050405020304" pitchFamily="18" charset="0"/>
                <a:cs typeface="Times New Roman" panose="02020603050405020304" pitchFamily="18" charset="0"/>
              </a:rPr>
              <a:t>: Locally Distributed Deep Learning Inference on Edge Device Clusters,” 2020.</a:t>
            </a:r>
            <a:endParaRPr lang="en-US" altLang="zh-CN" sz="1400" dirty="0">
              <a:latin typeface="Times New Roman" panose="02020603050405020304" pitchFamily="18" charset="0"/>
              <a:cs typeface="Times New Roman" panose="02020603050405020304" pitchFamily="18" charset="0"/>
            </a:endParaRPr>
          </a:p>
        </p:txBody>
      </p:sp>
      <p:sp>
        <p:nvSpPr>
          <p:cNvPr id="17" name="标题 1"/>
          <p:cNvSpPr>
            <a:spLocks noGrp="1"/>
          </p:cNvSpPr>
          <p:nvPr>
            <p:custDataLst>
              <p:tags r:id="rId4"/>
            </p:custDataLst>
          </p:nvPr>
        </p:nvSpPr>
        <p:spPr>
          <a:xfrm>
            <a:off x="1329949" y="59259"/>
            <a:ext cx="6361928" cy="542290"/>
          </a:xfrm>
          <a:prstGeom prst="rect">
            <a:avLst/>
          </a:prstGeom>
        </p:spPr>
        <p:txBody>
          <a:bodyPr vert="horz" lIns="91440" tIns="45720" rIns="91440" bIns="45720" rtlCol="0" anchor="b">
            <a:normAutofit fontScale="95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400" b="1" dirty="0">
                <a:solidFill>
                  <a:schemeClr val="accent2"/>
                </a:solidFill>
              </a:rPr>
              <a:t>Related Work:  II. Distribution Strategies in DNN</a:t>
            </a:r>
            <a:endParaRPr lang="en-US" altLang="zh-CN" sz="2400" b="1"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Introduction</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711641" y="3184044"/>
            <a:ext cx="7903029" cy="147732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实现了一个基于</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DNN</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的分布式推断框架</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1800" b="1" i="0" u="none" strike="noStrike" kern="1200" cap="none" spc="0" normalizeH="0" baseline="0" noProof="0" dirty="0" err="1">
                <a:ln>
                  <a:noFill/>
                </a:ln>
                <a:solidFill>
                  <a:srgbClr val="173E42"/>
                </a:solidFill>
                <a:effectLst/>
                <a:uLnTx/>
                <a:uFillTx/>
                <a:latin typeface="仿宋" panose="02010609060101010101" pitchFamily="49" charset="-122"/>
                <a:ea typeface="仿宋" panose="02010609060101010101" pitchFamily="49" charset="-122"/>
              </a:rPr>
              <a:t>EdgeLD</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，通过分割卷积网的计算量到多设备实现分布式推断，在普通的 </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layer-wise </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模式的基础上，采用层融合（</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layer fusion</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）实现优化，来减少设备之间交换中间数据的通信开销。此外，在任务分配上，该论文提出了一个模型分割算法，以平衡模型的工作量和运行时间。</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2: </a:t>
            </a:r>
            <a:r>
              <a:rPr kumimoji="0" lang="en-US" altLang="zh-CN" sz="2400" b="0" i="0" u="none" strike="noStrike" kern="1200" cap="none" spc="0" normalizeH="0" baseline="0" noProof="0" dirty="0" err="1">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EdgeLD</a:t>
            </a: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 Locally Distributed Deep Learning Inference on Edge Device Clusters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Methods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711641" y="2841445"/>
            <a:ext cx="7903029" cy="286232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常见分割法的不足：</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模型压缩（</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Model Compression</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）：权重修剪、知识蒸馏</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提升模型的处理效率，但会造成原模型设计复杂性和精确性的缺失。</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云卸载（</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Cloud Offloading</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提升模型的处理效率，但会造成原模型设计复杂性和精确性的缺失。</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但此类技术可能由于不稳定的网络连接而导致传输延迟过长。</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新的模型分割法？</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2: </a:t>
            </a:r>
            <a:r>
              <a:rPr kumimoji="0" lang="en-US" altLang="zh-CN" sz="2400" b="0" i="0" u="none" strike="noStrike" kern="1200" cap="none" spc="0" normalizeH="0" baseline="0" noProof="0" dirty="0" err="1">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EdgeLD</a:t>
            </a: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 Locally Distributed Deep Learning Inference on Edge Device Clusters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Methods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711641" y="2841445"/>
            <a:ext cx="7903029" cy="341632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设备分工：</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设备的集群中，节点分为两类： </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GL</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Group leader</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）和 </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FNs</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Follower nodes</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GL</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节点负责计算工作量的分配，并将任务发配到若干 </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FNs </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节点上。各节点分别独立计算，再将结果汇总到 </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GL </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节点。</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分割卷积层任务量：</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由于卷积层占据了大部分的运算资源和耗时，故考虑分割卷积层的计算任务量到分布式系统中的节点设备。</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考虑了异构节点的计算资源和网络条件，提出了一种分割算法（</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OCBP</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2: </a:t>
            </a:r>
            <a:r>
              <a:rPr kumimoji="0" lang="en-US" altLang="zh-CN" sz="2400" b="0" i="0" u="none" strike="noStrike" kern="1200" cap="none" spc="0" normalizeH="0" baseline="0" noProof="0" dirty="0" err="1">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EdgeLD</a:t>
            </a: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 Locally Distributed Deep Learning Inference on Edge Device Clusters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Methods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711641" y="2841445"/>
            <a:ext cx="8626677" cy="369331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跨设备数据交互与融合层：</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layer-wise</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的基础上采用融合层进行优化。</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layer-wise</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的并行计算模式：每个</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FN</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节点只计算与自己相关的部分任务量，再汇集到</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GL</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但这样带来的设备间通信会降低性能。</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融合层：连续的卷积层被打包成融合块（</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fused block</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），作为一个整体进行计算。</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能够这样做的原因：卷积层逐层间数据按位置对应的特性。每一层的结果来源于其上层的对应点及周围点，因此可以将与某层内某位置有关的计算向上进行映射。“向上映射”</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2: </a:t>
            </a:r>
            <a:r>
              <a:rPr kumimoji="0" lang="en-US" altLang="zh-CN" sz="2400" b="0" i="0" u="none" strike="noStrike" kern="1200" cap="none" spc="0" normalizeH="0" baseline="0" noProof="0" dirty="0" err="1">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EdgeLD</a:t>
            </a: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 Locally Distributed Deep Learning Inference on Edge Device Clusters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Methods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553020" y="2822453"/>
            <a:ext cx="4073339" cy="92333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跨设备数据交互与融合层：</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layer-wise</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的基础上采用融合层。</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2: </a:t>
            </a:r>
            <a:r>
              <a:rPr kumimoji="0" lang="en-US" altLang="zh-CN" sz="2400" b="0" i="0" u="none" strike="noStrike" kern="1200" cap="none" spc="0" normalizeH="0" baseline="0" noProof="0" dirty="0" err="1">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EdgeLD</a:t>
            </a: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 Locally Distributed Deep Learning Inference on Edge Device Clusters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3" name="图片 2" descr="EdgeLD1"/>
          <p:cNvPicPr>
            <a:picLocks noChangeAspect="1"/>
          </p:cNvPicPr>
          <p:nvPr/>
        </p:nvPicPr>
        <p:blipFill>
          <a:blip r:embed="rId3"/>
          <a:stretch>
            <a:fillRect/>
          </a:stretch>
        </p:blipFill>
        <p:spPr>
          <a:xfrm>
            <a:off x="5626359" y="2070364"/>
            <a:ext cx="5758639" cy="411347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25431"/>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sp>
        <p:nvSpPr>
          <p:cNvPr id="3" name="文本框 2"/>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3: Adaptive Parallel Execution of Deep Neural Networks on Heterogeneous Edge Devices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595535" y="3137140"/>
            <a:ext cx="8683936" cy="119888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Introduction</a:t>
            </a:r>
            <a:endPar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Methods</a:t>
            </a:r>
            <a:endParaRPr kumimoji="0" lang="zh-CN" altLang="en-US" sz="20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标题 1"/>
          <p:cNvSpPr>
            <a:spLocks noGrp="1"/>
          </p:cNvSpPr>
          <p:nvPr>
            <p:custDataLst>
              <p:tags r:id="rId3"/>
            </p:custDataLst>
          </p:nvPr>
        </p:nvSpPr>
        <p:spPr>
          <a:xfrm>
            <a:off x="1329949" y="59259"/>
            <a:ext cx="6361928" cy="542290"/>
          </a:xfrm>
          <a:prstGeom prst="rect">
            <a:avLst/>
          </a:prstGeom>
        </p:spPr>
        <p:txBody>
          <a:bodyPr vert="horz" lIns="91440" tIns="45720" rIns="91440" bIns="45720" rtlCol="0" anchor="b">
            <a:normAutofit fontScale="95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400" b="1" dirty="0">
                <a:solidFill>
                  <a:schemeClr val="accent2"/>
                </a:solidFill>
              </a:rPr>
              <a:t>Related Work:  II. Distribution Strategies in DNN</a:t>
            </a:r>
            <a:endParaRPr lang="en-US" altLang="zh-CN" sz="2400" b="1" dirty="0">
              <a:solidFill>
                <a:schemeClr val="accent2"/>
              </a:solidFill>
            </a:endParaRPr>
          </a:p>
        </p:txBody>
      </p:sp>
      <p:sp>
        <p:nvSpPr>
          <p:cNvPr id="4" name="文本框 3"/>
          <p:cNvSpPr txBox="1"/>
          <p:nvPr>
            <p:custDataLst>
              <p:tags r:id="rId4"/>
            </p:custDataLst>
          </p:nvPr>
        </p:nvSpPr>
        <p:spPr>
          <a:xfrm>
            <a:off x="514985" y="6277610"/>
            <a:ext cx="11010900" cy="306705"/>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 L. Zhou, M. H. </a:t>
            </a:r>
            <a:r>
              <a:rPr lang="en-US" altLang="zh-CN" sz="1400" dirty="0" err="1">
                <a:latin typeface="Times New Roman" panose="02020603050405020304" pitchFamily="18" charset="0"/>
                <a:cs typeface="Times New Roman" panose="02020603050405020304" pitchFamily="18" charset="0"/>
              </a:rPr>
              <a:t>Samavatian</a:t>
            </a:r>
            <a:r>
              <a:rPr lang="en-US" altLang="zh-CN" sz="1400" dirty="0">
                <a:latin typeface="Times New Roman" panose="02020603050405020304" pitchFamily="18" charset="0"/>
                <a:cs typeface="Times New Roman" panose="02020603050405020304" pitchFamily="18" charset="0"/>
              </a:rPr>
              <a:t>, A. Bacha, </a:t>
            </a:r>
            <a:r>
              <a:rPr lang="en-US" altLang="zh-CN" sz="1400" dirty="0" err="1">
                <a:latin typeface="Times New Roman" panose="02020603050405020304" pitchFamily="18" charset="0"/>
                <a:cs typeface="Times New Roman" panose="02020603050405020304" pitchFamily="18" charset="0"/>
              </a:rPr>
              <a:t>etc</a:t>
            </a:r>
            <a:r>
              <a:rPr lang="en-US" altLang="zh-CN" sz="1400" dirty="0">
                <a:latin typeface="Times New Roman" panose="02020603050405020304" pitchFamily="18" charset="0"/>
                <a:cs typeface="Times New Roman" panose="02020603050405020304" pitchFamily="18" charset="0"/>
              </a:rPr>
              <a:t>, “Adaptive Parallel Execution of Deep Neural Networks on Heterogeneous Edge Devices,” Sept. 2019.</a:t>
            </a: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Introduction</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627665" y="3429000"/>
            <a:ext cx="8175945" cy="1754326"/>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背景：在分布式推断中，对网络结构和任务量的分割往往会显著影响分布式推断效果。</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本篇论文总结了两种对卷积层任务量的分割方法，以及两种实施并行计算的策略，并充分分析了这些不同方法和策略间的权衡，进一步提出了一个运行时自适应的</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CNN</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加速框架。</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3: Adaptive Parallel Execution of Deep Neural Networks on Heterogeneous Edge Devices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Methods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754668" y="2864750"/>
            <a:ext cx="8682661" cy="313932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对卷积层计算量的分割方法</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按频道分割（</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Channel partitioning</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将卷积层的过滤器产生的特征图沿通道维度进行分区，映射到对应设备，这样每个设备就只需计算特征图的一个子集。</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在分布式推断中不实用：输入图需要完整复制到所有设备上，带来通讯代价。</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按空间分割（</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Spatial partitioning</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按长宽分割出特征图，分配给多个节点。</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每个节点只需要接受输入图的一部分（可以拆</a:t>
            </a:r>
            <a:r>
              <a:rPr kumimoji="0" lang="en-US" altLang="zh-CN"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input</a:t>
            </a: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“向上映射”产生的重叠：冗余计算量</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3: Adaptive Parallel Execution of Deep Neural Networks on Heterogeneous Edge Devices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Methods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418766" y="2889790"/>
            <a:ext cx="8682661"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对卷积层计算量的分割方法</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3: Adaptive Parallel Execution of Deep Neural Networks on Heterogeneous Edge Devices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3" name="图片 2" descr="Adaptive1"/>
          <p:cNvPicPr>
            <a:picLocks noChangeAspect="1"/>
          </p:cNvPicPr>
          <p:nvPr/>
        </p:nvPicPr>
        <p:blipFill>
          <a:blip r:embed="rId3"/>
          <a:stretch>
            <a:fillRect/>
          </a:stretch>
        </p:blipFill>
        <p:spPr>
          <a:xfrm>
            <a:off x="5102161" y="2757382"/>
            <a:ext cx="6357620" cy="32791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19" name="矩形 18"/>
          <p:cNvSpPr/>
          <p:nvPr/>
        </p:nvSpPr>
        <p:spPr>
          <a:xfrm>
            <a:off x="0" y="-16837"/>
            <a:ext cx="12192000" cy="6891675"/>
          </a:xfrm>
          <a:prstGeom prst="rect">
            <a:avLst/>
          </a:prstGeom>
          <a:gradFill>
            <a:gsLst>
              <a:gs pos="0">
                <a:srgbClr val="5BB4B2">
                  <a:alpha val="60000"/>
                </a:srgbClr>
              </a:gs>
              <a:gs pos="100000">
                <a:srgbClr val="5BB4B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889000" y="2190346"/>
            <a:ext cx="10414000" cy="33890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rot="5400000">
            <a:off x="3493200" y="2122805"/>
            <a:ext cx="216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9043030" y="2536076"/>
            <a:ext cx="1980029"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01</a:t>
            </a:r>
            <a:endParaRPr kumimoji="0" lang="en-US" altLang="zh-CN" sz="115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8" name="文本框 7"/>
          <p:cNvSpPr txBox="1"/>
          <p:nvPr/>
        </p:nvSpPr>
        <p:spPr>
          <a:xfrm>
            <a:off x="5516957" y="4203792"/>
            <a:ext cx="5421085"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Background</a:t>
            </a:r>
            <a:endParaRPr kumimoji="0" lang="zh-CN" altLang="en-US"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4" name="图形 1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3250" y="3042016"/>
            <a:ext cx="3978363" cy="100167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Methods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159050" y="2864750"/>
            <a:ext cx="10101942" cy="286232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在并行计算中的权衡</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逐层并行策略（</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Layer-wise</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每层的并行计算情况依据自身具体情况而定（层类型，特征图形状，过滤器大小</a:t>
            </a:r>
            <a:r>
              <a:rPr kumimoji="0" lang="en-US" altLang="zh-CN"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在主机节点的管理下，每层单独进行任务量的发配和回收。</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融合层并行（</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Fused-layer</a:t>
            </a: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若干连续的卷积层被打包成一个融合块，作为一个整体参与并行计算。</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融合层内部输出输入直接对接。（无任务发配，无设备间通信 </a:t>
            </a:r>
            <a:r>
              <a:rPr kumimoji="0" lang="en-US" altLang="zh-CN"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-&gt; </a:t>
            </a: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减小通信开销）</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更大的融合层？减小的通信开销越多，但由于向上映射的重叠产生的冗余计算成本也越高。</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3: Adaptive Parallel Execution of Deep Neural Networks on Heterogeneous Edge Devices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Methods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159050" y="2864750"/>
            <a:ext cx="10101942"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在并行计算中的权衡</a:t>
            </a:r>
            <a:r>
              <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3: Adaptive Parallel Execution of Deep Neural Networks on Heterogeneous Edge Devices</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3" name="图片 2" descr="Adaptive2"/>
          <p:cNvPicPr>
            <a:picLocks noChangeAspect="1"/>
          </p:cNvPicPr>
          <p:nvPr/>
        </p:nvPicPr>
        <p:blipFill>
          <a:blip r:embed="rId3"/>
          <a:stretch>
            <a:fillRect/>
          </a:stretch>
        </p:blipFill>
        <p:spPr>
          <a:xfrm>
            <a:off x="4368858" y="2327808"/>
            <a:ext cx="6739760" cy="40518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Learning-Based Coded Computation</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158875" y="2669540"/>
            <a:ext cx="10102215" cy="635000"/>
          </a:xfrm>
          <a:prstGeom prst="rect">
            <a:avLst/>
          </a:prstGeom>
          <a:noFill/>
        </p:spPr>
        <p:txBody>
          <a:bodyPr wrap="square">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基于学习的编码计算框架</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 Quick Summary of Related Work </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3" name="文本框 2"/>
          <p:cNvSpPr txBox="1"/>
          <p:nvPr>
            <p:custDataLst>
              <p:tags r:id="rId3"/>
            </p:custDataLst>
          </p:nvPr>
        </p:nvSpPr>
        <p:spPr>
          <a:xfrm>
            <a:off x="1194610" y="3389841"/>
            <a:ext cx="10101943"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EdgeLD: Locally Distributed Deep Learning Inference on Edge Device Clusters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4" name="文本框 3"/>
          <p:cNvSpPr txBox="1"/>
          <p:nvPr>
            <p:custDataLst>
              <p:tags r:id="rId4"/>
            </p:custDataLst>
          </p:nvPr>
        </p:nvSpPr>
        <p:spPr>
          <a:xfrm>
            <a:off x="1194435" y="3954780"/>
            <a:ext cx="10102215" cy="635000"/>
          </a:xfrm>
          <a:prstGeom prst="rect">
            <a:avLst/>
          </a:prstGeom>
          <a:noFill/>
        </p:spPr>
        <p:txBody>
          <a:bodyPr wrap="square">
            <a:noAutofit/>
          </a:bodyPr>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设备分工，主机节点分配任务量</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在逐层并行的基础上用融合层进行优化</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5" name="文本框 4"/>
          <p:cNvSpPr txBox="1"/>
          <p:nvPr>
            <p:custDataLst>
              <p:tags r:id="rId5"/>
            </p:custDataLst>
          </p:nvPr>
        </p:nvSpPr>
        <p:spPr>
          <a:xfrm>
            <a:off x="1214930" y="4791921"/>
            <a:ext cx="10101943"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Adaptive Parallel Execution of Deep Neural Networks on Heterogeneous Edge Devices</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7" name="文本框 6"/>
          <p:cNvSpPr txBox="1"/>
          <p:nvPr>
            <p:custDataLst>
              <p:tags r:id="rId6"/>
            </p:custDataLst>
          </p:nvPr>
        </p:nvSpPr>
        <p:spPr>
          <a:xfrm>
            <a:off x="1214755" y="5387340"/>
            <a:ext cx="10102215" cy="635000"/>
          </a:xfrm>
          <a:prstGeom prst="rect">
            <a:avLst/>
          </a:prstGeom>
          <a:noFill/>
        </p:spPr>
        <p:txBody>
          <a:bodyPr wrap="square">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按频道分割</a:t>
            </a:r>
            <a:r>
              <a:rPr kumimoji="0" lang="en-US" altLang="zh-CN"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vs </a:t>
            </a: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按空间分割</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逐层并行计算</a:t>
            </a:r>
            <a:r>
              <a:rPr kumimoji="0" lang="en-US" altLang="zh-CN"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vs </a:t>
            </a: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融合层并行计算</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6837"/>
            <a:ext cx="12192000" cy="6891675"/>
          </a:xfrm>
          <a:prstGeom prst="rect">
            <a:avLst/>
          </a:prstGeom>
          <a:gradFill>
            <a:gsLst>
              <a:gs pos="0">
                <a:srgbClr val="5BB4B2">
                  <a:alpha val="60000"/>
                </a:srgbClr>
              </a:gs>
              <a:gs pos="100000">
                <a:srgbClr val="5BB4B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889000" y="2190346"/>
            <a:ext cx="10414000" cy="33890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rot="5400000">
            <a:off x="3493200" y="2122805"/>
            <a:ext cx="216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9043030" y="2536076"/>
            <a:ext cx="1980029"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0</a:t>
            </a:r>
            <a:r>
              <a:rPr lang="en-US" altLang="zh-CN" sz="11500" dirty="0">
                <a:solidFill>
                  <a:prstClr val="white"/>
                </a:solidFill>
                <a:latin typeface="思源黑体 CN Heavy" panose="020B0A00000000000000" pitchFamily="34" charset="-122"/>
                <a:ea typeface="思源黑体 CN Heavy" panose="020B0A00000000000000" pitchFamily="34" charset="-122"/>
              </a:rPr>
              <a:t>3</a:t>
            </a:r>
            <a:endParaRPr kumimoji="0" lang="en-US" altLang="zh-CN" sz="115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8" name="文本框 7"/>
          <p:cNvSpPr txBox="1"/>
          <p:nvPr/>
        </p:nvSpPr>
        <p:spPr>
          <a:xfrm>
            <a:off x="5516957" y="4203792"/>
            <a:ext cx="5421085"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Proposal</a:t>
            </a:r>
            <a:endParaRPr kumimoji="0" lang="zh-CN" altLang="en-US"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4" name="图形 13"/>
          <p:cNvPicPr>
            <a:picLocks noChangeAspect="1"/>
          </p:cNvPicPr>
          <p:nvPr/>
        </p:nvPicPr>
        <p:blipFill>
          <a:blip r:embed="rId1"/>
          <a:stretch>
            <a:fillRect/>
          </a:stretch>
        </p:blipFill>
        <p:spPr>
          <a:xfrm>
            <a:off x="1383250" y="3042016"/>
            <a:ext cx="3978363" cy="100167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 Already done work</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159050" y="2864750"/>
            <a:ext cx="10101942" cy="230695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参考论文 Learning-Based Coded Computation 提供的代码仓库，通过使用其开源代码，我们已经成功复现了论文中的基于学习的编码计算过程及结果。</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调研了在并行计算中需要的分布式策略，规划在网络结构优化上采用按空间划分加上融合卷积层的方法，而在任务量分割的算法上暂时先不考虑设备异构性。</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给定神经网络结构及结果分割数量，计算出输入的分割方式。</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Prposal</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159050" y="2246841"/>
            <a:ext cx="10101943"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 Planned work</a:t>
            </a:r>
            <a:endParaRPr kumimoji="0" lang="en-US" altLang="zh-CN" sz="16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8" name="文本框 17"/>
          <p:cNvSpPr txBox="1"/>
          <p:nvPr/>
        </p:nvSpPr>
        <p:spPr>
          <a:xfrm>
            <a:off x="1159050" y="2864750"/>
            <a:ext cx="10101942" cy="175323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endParaRPr kumimoji="0" lang="en-US" altLang="zh-CN" sz="18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将在并行计算中选取的分布式策略落实为代码，</a:t>
            </a:r>
            <a:r>
              <a:rPr lang="zh-CN" altLang="en-US" b="1" noProof="0" dirty="0">
                <a:ln>
                  <a:noFill/>
                </a:ln>
                <a:solidFill>
                  <a:srgbClr val="173E42"/>
                </a:solidFill>
                <a:effectLst/>
                <a:uLnTx/>
                <a:uFillTx/>
                <a:latin typeface="仿宋" panose="02010609060101010101" pitchFamily="49" charset="-122"/>
                <a:ea typeface="仿宋" panose="02010609060101010101" pitchFamily="49" charset="-122"/>
                <a:sym typeface="+mn-ea"/>
              </a:rPr>
              <a:t>参考论文 Learning-Based Coded Computation 提供的代码仓库，将分布式学习和推断结合到基于学习的编码计算框架中编码器和解码器的学习部分。</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构建如下图所示的分布式神经网络：</a:t>
            </a:r>
            <a:endParaRPr kumimoji="0" lang="zh-CN" altLang="en-US"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
        <p:nvSpPr>
          <p:cNvPr id="15" name="文本框 14"/>
          <p:cNvSpPr txBox="1"/>
          <p:nvPr/>
        </p:nvSpPr>
        <p:spPr>
          <a:xfrm>
            <a:off x="1045029" y="1300474"/>
            <a:ext cx="1058182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Prposal</a:t>
            </a: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4737"/>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stretch>
            <a:fillRect/>
          </a:stretch>
        </p:blipFill>
        <p:spPr>
          <a:xfrm>
            <a:off x="9728965" y="478330"/>
            <a:ext cx="1897886" cy="477853"/>
          </a:xfrm>
          <a:prstGeom prst="rect">
            <a:avLst/>
          </a:prstGeom>
        </p:spPr>
      </p:pic>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283" y="14737"/>
            <a:ext cx="5371753" cy="657814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p:cNvSpPr/>
          <p:nvPr/>
        </p:nvSpPr>
        <p:spPr>
          <a:xfrm>
            <a:off x="4" y="1895021"/>
            <a:ext cx="5412316" cy="1917700"/>
          </a:xfrm>
          <a:prstGeom prst="rect">
            <a:avLst/>
          </a:prstGeom>
          <a:blipFill dpi="0" rotWithShape="1">
            <a:blip r:embed="rId1"/>
            <a:srcRect/>
            <a:stretch>
              <a:fillRect/>
            </a:stretch>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矩形 99"/>
          <p:cNvSpPr/>
          <p:nvPr/>
        </p:nvSpPr>
        <p:spPr>
          <a:xfrm>
            <a:off x="4" y="0"/>
            <a:ext cx="5412316" cy="1917700"/>
          </a:xfrm>
          <a:prstGeom prst="rect">
            <a:avLst/>
          </a:prstGeom>
          <a:blipFill dpi="0" rotWithShape="1">
            <a:blip r:embed="rId2"/>
            <a:srcRect/>
            <a:tile tx="0" ty="0" sx="100000" sy="100000" flip="none" algn="tl"/>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9" name="矩形 98"/>
          <p:cNvSpPr/>
          <p:nvPr/>
        </p:nvSpPr>
        <p:spPr>
          <a:xfrm>
            <a:off x="5412322" y="0"/>
            <a:ext cx="6779678" cy="3790042"/>
          </a:xfrm>
          <a:prstGeom prst="rect">
            <a:avLst/>
          </a:prstGeom>
          <a:blipFill dpi="0" rotWithShape="1">
            <a:blip r:embed="rId3"/>
            <a:srcRect/>
            <a:tile tx="44450" ty="323850" sx="100000" sy="100000" flip="none" algn="b"/>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8" name="矩形 97"/>
          <p:cNvSpPr/>
          <p:nvPr/>
        </p:nvSpPr>
        <p:spPr>
          <a:xfrm>
            <a:off x="-3" y="3790042"/>
            <a:ext cx="12192003" cy="3067958"/>
          </a:xfrm>
          <a:prstGeom prst="rect">
            <a:avLst/>
          </a:prstGeom>
          <a:blipFill dpi="0" rotWithShape="1">
            <a:blip r:embed="rId4"/>
            <a:srcRect/>
            <a:tile tx="0" ty="0" sx="100000" sy="100000" flip="none" algn="b"/>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4" name="矩形 93"/>
          <p:cNvSpPr/>
          <p:nvPr/>
        </p:nvSpPr>
        <p:spPr>
          <a:xfrm>
            <a:off x="0" y="-16837"/>
            <a:ext cx="12192000" cy="6891675"/>
          </a:xfrm>
          <a:prstGeom prst="rect">
            <a:avLst/>
          </a:prstGeom>
          <a:gradFill>
            <a:gsLst>
              <a:gs pos="0">
                <a:srgbClr val="5BB4B2">
                  <a:alpha val="88000"/>
                </a:srgbClr>
              </a:gs>
              <a:gs pos="100000">
                <a:srgbClr val="5BB4B2">
                  <a:alpha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14559198" y="2286289"/>
            <a:ext cx="520411" cy="520411"/>
          </a:xfrm>
          <a:prstGeom prst="ellipse">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椭圆 14"/>
          <p:cNvSpPr/>
          <p:nvPr/>
        </p:nvSpPr>
        <p:spPr>
          <a:xfrm>
            <a:off x="14559198" y="3067339"/>
            <a:ext cx="520411" cy="520411"/>
          </a:xfrm>
          <a:prstGeom prst="ellipse">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椭圆 16"/>
          <p:cNvSpPr/>
          <p:nvPr/>
        </p:nvSpPr>
        <p:spPr>
          <a:xfrm>
            <a:off x="14559198" y="3848389"/>
            <a:ext cx="520411" cy="520411"/>
          </a:xfrm>
          <a:prstGeom prst="ellipse">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5321590" y="3737072"/>
            <a:ext cx="154882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800" dirty="0">
                <a:solidFill>
                  <a:prstClr val="white"/>
                </a:solidFill>
                <a:latin typeface="思源黑体 CN Heavy" panose="020B0A00000000000000" pitchFamily="34" charset="-122"/>
                <a:ea typeface="思源黑体 CN Heavy" panose="020B0A00000000000000" pitchFamily="34" charset="-122"/>
              </a:rPr>
              <a:t>Q&amp;A</a:t>
            </a:r>
            <a:endParaRPr kumimoji="0" lang="en-US" altLang="zh-CN" sz="4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03" name="图形 102"/>
          <p:cNvPicPr>
            <a:picLocks noChangeAspect="1"/>
          </p:cNvPicPr>
          <p:nvPr/>
        </p:nvPicPr>
        <p:blipFill>
          <a:blip r:embed="rId5"/>
          <a:stretch>
            <a:fillRect/>
          </a:stretch>
        </p:blipFill>
        <p:spPr>
          <a:xfrm>
            <a:off x="4657725" y="708208"/>
            <a:ext cx="2876550" cy="1871822"/>
          </a:xfrm>
          <a:prstGeom prst="rect">
            <a:avLst/>
          </a:prstGeom>
        </p:spPr>
      </p:pic>
      <p:sp>
        <p:nvSpPr>
          <p:cNvPr id="16" name="文本框 15"/>
          <p:cNvSpPr txBox="1"/>
          <p:nvPr/>
        </p:nvSpPr>
        <p:spPr>
          <a:xfrm>
            <a:off x="4157008" y="4572429"/>
            <a:ext cx="3877985"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rPr>
              <a:t>THANKS FOR WATCHING</a:t>
            </a:r>
            <a:endParaRPr kumimoji="0" lang="en-US" altLang="zh-CN" sz="12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endParaRPr>
          </a:p>
        </p:txBody>
      </p:sp>
      <p:grpSp>
        <p:nvGrpSpPr>
          <p:cNvPr id="18" name="组合 17"/>
          <p:cNvGrpSpPr/>
          <p:nvPr/>
        </p:nvGrpSpPr>
        <p:grpSpPr>
          <a:xfrm>
            <a:off x="-1" y="6737350"/>
            <a:ext cx="12192001" cy="120650"/>
            <a:chOff x="3276600" y="3558477"/>
            <a:chExt cx="5608638" cy="101456"/>
          </a:xfrm>
        </p:grpSpPr>
        <p:sp>
          <p:nvSpPr>
            <p:cNvPr id="19" name="矩形 1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56168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Background</a:t>
            </a:r>
            <a:endParaRPr kumimoji="0" lang="zh-CN" altLang="en-US"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9" y="2359653"/>
            <a:ext cx="8683936"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分布式学习</a:t>
            </a:r>
            <a:endPar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分布式学习利用机器学习中的分布式技术，允许多个计算节点协作完成学习或推理任务</a:t>
            </a:r>
            <a:endParaRPr kumimoji="0" lang="en-US" altLang="zh-CN" sz="200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2000" dirty="0">
              <a:solidFill>
                <a:srgbClr val="173E42"/>
              </a:solidFill>
              <a:latin typeface="思源黑体 CN Heavy" panose="020B0A00000000000000" pitchFamily="34" charset="-122"/>
              <a:ea typeface="思源黑体 CN Heavy" panose="020B0A00000000000000" pitchFamily="34"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2000" dirty="0">
              <a:solidFill>
                <a:srgbClr val="173E42"/>
              </a:solidFill>
              <a:latin typeface="思源黑体 CN Heavy" panose="020B0A00000000000000" pitchFamily="34" charset="-122"/>
              <a:ea typeface="思源黑体 CN Heavy" panose="020B0A00000000000000" pitchFamily="34"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线性编码计算</a:t>
            </a:r>
            <a:endPar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R="0" lvl="0" algn="l" defTabSz="914400" rtl="0" eaLnBrk="1" fontAlgn="auto" latinLnBrk="0" hangingPunct="1">
              <a:lnSpc>
                <a:spcPct val="100000"/>
              </a:lnSpc>
              <a:spcBef>
                <a:spcPts val="0"/>
              </a:spcBef>
              <a:spcAft>
                <a:spcPts val="0"/>
              </a:spcAft>
              <a:buClrTx/>
              <a:buSzTx/>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当发生错误或数据丢失时，使用额外冗余的信息重建正确的结果。</a:t>
            </a: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56168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Background</a:t>
            </a:r>
            <a:endParaRPr kumimoji="0" lang="zh-CN" altLang="en-US"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9" y="2359653"/>
            <a:ext cx="8683936"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传统的编码计算</a:t>
            </a: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 </a:t>
            </a:r>
            <a:r>
              <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线性</a:t>
            </a:r>
            <a:endPar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不便用于图像分类，声音识别等</a:t>
            </a:r>
            <a:endParaRPr kumimoji="0" lang="en-US" altLang="zh-CN"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2400" dirty="0">
              <a:solidFill>
                <a:srgbClr val="173E42"/>
              </a:solidFill>
              <a:latin typeface="思源黑体 CN Heavy" panose="020B0A00000000000000" pitchFamily="34" charset="-122"/>
              <a:ea typeface="思源黑体 CN Heavy" panose="020B0A00000000000000"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如何在非线性模型中使用编码计算</a:t>
            </a:r>
            <a:r>
              <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a:t>
            </a:r>
            <a:endPar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例如，神经网络</a:t>
            </a: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6837"/>
            <a:ext cx="12192000" cy="6891675"/>
          </a:xfrm>
          <a:prstGeom prst="rect">
            <a:avLst/>
          </a:prstGeom>
          <a:gradFill>
            <a:gsLst>
              <a:gs pos="0">
                <a:srgbClr val="5BB4B2">
                  <a:alpha val="60000"/>
                </a:srgbClr>
              </a:gs>
              <a:gs pos="100000">
                <a:srgbClr val="5BB4B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889000" y="2190346"/>
            <a:ext cx="10414000" cy="33890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rot="5400000">
            <a:off x="3493200" y="2122805"/>
            <a:ext cx="216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9043030" y="2536076"/>
            <a:ext cx="1980029"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02</a:t>
            </a:r>
            <a:endParaRPr kumimoji="0" lang="en-US" altLang="zh-CN" sz="115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8" name="文本框 7"/>
          <p:cNvSpPr txBox="1"/>
          <p:nvPr/>
        </p:nvSpPr>
        <p:spPr>
          <a:xfrm>
            <a:off x="5516957" y="4203792"/>
            <a:ext cx="5421085"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Related Work</a:t>
            </a:r>
            <a:endParaRPr kumimoji="0" lang="zh-CN" altLang="en-US"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4" name="图形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83250" y="3042016"/>
            <a:ext cx="3978363" cy="10016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28965" y="478330"/>
            <a:ext cx="1897886" cy="477853"/>
          </a:xfrm>
          <a:prstGeom prst="rect">
            <a:avLst/>
          </a:prstGeom>
        </p:spPr>
      </p:pic>
      <p:sp>
        <p:nvSpPr>
          <p:cNvPr id="61" name="文本框 60"/>
          <p:cNvSpPr txBox="1"/>
          <p:nvPr/>
        </p:nvSpPr>
        <p:spPr>
          <a:xfrm>
            <a:off x="1045028" y="755475"/>
            <a:ext cx="66900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Related work: Three Papers</a:t>
            </a:r>
            <a:endParaRPr kumimoji="0" lang="zh-CN" altLang="en-US"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63" name="矩形 62"/>
          <p:cNvSpPr/>
          <p:nvPr/>
        </p:nvSpPr>
        <p:spPr>
          <a:xfrm>
            <a:off x="1159050" y="-756073"/>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03" name="组合 102"/>
          <p:cNvGrpSpPr/>
          <p:nvPr/>
        </p:nvGrpSpPr>
        <p:grpSpPr>
          <a:xfrm>
            <a:off x="1127125" y="2048137"/>
            <a:ext cx="10512251" cy="1264764"/>
            <a:chOff x="1127125" y="1947118"/>
            <a:chExt cx="10512251" cy="1264764"/>
          </a:xfrm>
        </p:grpSpPr>
        <p:sp>
          <p:nvSpPr>
            <p:cNvPr id="64" name="矩形 63"/>
            <p:cNvSpPr/>
            <p:nvPr/>
          </p:nvSpPr>
          <p:spPr>
            <a:xfrm>
              <a:off x="1127125" y="1947118"/>
              <a:ext cx="10499726" cy="1264764"/>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8" name="图片 87" descr="建筑与房屋的城市空拍图&#10;&#10;描述已自动生成"/>
            <p:cNvPicPr>
              <a:picLocks noChangeAspect="1"/>
            </p:cNvPicPr>
            <p:nvPr/>
          </p:nvPicPr>
          <p:blipFill rotWithShape="1">
            <a:blip r:embed="rId3">
              <a:extLst>
                <a:ext uri="{28A0092B-C50C-407E-A947-70E740481C1C}">
                  <a14:useLocalDpi xmlns:a14="http://schemas.microsoft.com/office/drawing/2010/main" val="0"/>
                </a:ext>
              </a:extLst>
            </a:blip>
            <a:srcRect t="7959" b="19639"/>
            <a:stretch>
              <a:fillRect/>
            </a:stretch>
          </p:blipFill>
          <p:spPr>
            <a:xfrm>
              <a:off x="8527446" y="1948584"/>
              <a:ext cx="3099405" cy="1261833"/>
            </a:xfrm>
            <a:prstGeom prst="rect">
              <a:avLst/>
            </a:prstGeom>
          </p:spPr>
        </p:pic>
        <p:sp>
          <p:nvSpPr>
            <p:cNvPr id="89" name="矩形 88"/>
            <p:cNvSpPr/>
            <p:nvPr/>
          </p:nvSpPr>
          <p:spPr>
            <a:xfrm>
              <a:off x="8525154" y="1963619"/>
              <a:ext cx="3114222" cy="1231762"/>
            </a:xfrm>
            <a:prstGeom prst="rect">
              <a:avLst/>
            </a:prstGeom>
            <a:solidFill>
              <a:srgbClr val="5BB4B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1254931" y="2317890"/>
              <a:ext cx="6961024"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cs typeface="+mn-cs"/>
                </a:rPr>
                <a:t>Learning-Based Coded Computation</a:t>
              </a:r>
              <a:endParaRPr kumimoji="0" lang="zh-CN" altLang="en-US" sz="2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cs typeface="+mn-cs"/>
              </a:endParaRPr>
            </a:p>
          </p:txBody>
        </p:sp>
      </p:grpSp>
      <p:grpSp>
        <p:nvGrpSpPr>
          <p:cNvPr id="102" name="组合 101"/>
          <p:cNvGrpSpPr/>
          <p:nvPr/>
        </p:nvGrpSpPr>
        <p:grpSpPr>
          <a:xfrm>
            <a:off x="1127125" y="3557266"/>
            <a:ext cx="10499726" cy="1264764"/>
            <a:chOff x="1127125" y="3503402"/>
            <a:chExt cx="10499726" cy="1264764"/>
          </a:xfrm>
        </p:grpSpPr>
        <p:sp>
          <p:nvSpPr>
            <p:cNvPr id="65" name="矩形 64"/>
            <p:cNvSpPr/>
            <p:nvPr/>
          </p:nvSpPr>
          <p:spPr>
            <a:xfrm>
              <a:off x="1127125" y="3503402"/>
              <a:ext cx="10499726" cy="1264764"/>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图片 84" descr="建筑与房屋的城市空拍图&#10;&#10;描述已自动生成"/>
            <p:cNvPicPr>
              <a:picLocks noChangeAspect="1"/>
            </p:cNvPicPr>
            <p:nvPr/>
          </p:nvPicPr>
          <p:blipFill rotWithShape="1">
            <a:blip r:embed="rId4">
              <a:extLst>
                <a:ext uri="{28A0092B-C50C-407E-A947-70E740481C1C}">
                  <a14:useLocalDpi xmlns:a14="http://schemas.microsoft.com/office/drawing/2010/main" val="0"/>
                </a:ext>
              </a:extLst>
            </a:blip>
            <a:srcRect t="18748" b="7367"/>
            <a:stretch>
              <a:fillRect/>
            </a:stretch>
          </p:blipFill>
          <p:spPr>
            <a:xfrm>
              <a:off x="1127125" y="3510111"/>
              <a:ext cx="3011992" cy="1251346"/>
            </a:xfrm>
            <a:prstGeom prst="rect">
              <a:avLst/>
            </a:prstGeom>
          </p:spPr>
        </p:pic>
        <p:sp>
          <p:nvSpPr>
            <p:cNvPr id="86" name="矩形 85"/>
            <p:cNvSpPr/>
            <p:nvPr/>
          </p:nvSpPr>
          <p:spPr>
            <a:xfrm>
              <a:off x="1127125" y="3511861"/>
              <a:ext cx="3114222" cy="1247847"/>
            </a:xfrm>
            <a:prstGeom prst="rect">
              <a:avLst/>
            </a:prstGeom>
            <a:solidFill>
              <a:srgbClr val="5BB4B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69567" y="3649747"/>
              <a:ext cx="7770870"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err="1">
                  <a:ln>
                    <a:noFill/>
                  </a:ln>
                  <a:solidFill>
                    <a:schemeClr val="bg1"/>
                  </a:solidFill>
                  <a:effectLst/>
                  <a:uLnTx/>
                  <a:uFillTx/>
                  <a:latin typeface="思源黑体 CN Heavy" panose="020B0A00000000000000" pitchFamily="34" charset="-122"/>
                  <a:ea typeface="思源黑体 CN Heavy" panose="020B0A00000000000000" pitchFamily="34" charset="-122"/>
                  <a:cs typeface="+mn-cs"/>
                </a:rPr>
                <a:t>EdgeLD</a:t>
              </a:r>
              <a:r>
                <a:rPr kumimoji="0" lang="en-US" altLang="zh-CN" sz="2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cs typeface="+mn-cs"/>
                </a:rPr>
                <a:t>: Locally Distributed Deep Learning Inference on Edge Device Clusters</a:t>
              </a:r>
              <a:endParaRPr kumimoji="0" lang="zh-CN" altLang="en-US" sz="2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cs typeface="+mn-cs"/>
              </a:endParaRPr>
            </a:p>
          </p:txBody>
        </p:sp>
      </p:grpSp>
      <p:grpSp>
        <p:nvGrpSpPr>
          <p:cNvPr id="101" name="组合 100"/>
          <p:cNvGrpSpPr/>
          <p:nvPr/>
        </p:nvGrpSpPr>
        <p:grpSpPr>
          <a:xfrm>
            <a:off x="1127125" y="5066394"/>
            <a:ext cx="10514013" cy="1264764"/>
            <a:chOff x="1127125" y="5066394"/>
            <a:chExt cx="10514013" cy="1264764"/>
          </a:xfrm>
        </p:grpSpPr>
        <p:sp>
          <p:nvSpPr>
            <p:cNvPr id="66" name="矩形 65"/>
            <p:cNvSpPr/>
            <p:nvPr/>
          </p:nvSpPr>
          <p:spPr>
            <a:xfrm>
              <a:off x="1127125" y="5066394"/>
              <a:ext cx="10499726" cy="1264764"/>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descr="建筑的摆设布局&#10;&#10;描述已自动生成"/>
            <p:cNvPicPr>
              <a:picLocks noChangeAspect="1"/>
            </p:cNvPicPr>
            <p:nvPr/>
          </p:nvPicPr>
          <p:blipFill rotWithShape="1">
            <a:blip r:embed="rId5">
              <a:extLst>
                <a:ext uri="{28A0092B-C50C-407E-A947-70E740481C1C}">
                  <a14:useLocalDpi xmlns:a14="http://schemas.microsoft.com/office/drawing/2010/main" val="0"/>
                </a:ext>
              </a:extLst>
            </a:blip>
            <a:srcRect t="18597" b="15459"/>
            <a:stretch>
              <a:fillRect/>
            </a:stretch>
          </p:blipFill>
          <p:spPr>
            <a:xfrm>
              <a:off x="8215955" y="5066394"/>
              <a:ext cx="3410896" cy="1264764"/>
            </a:xfrm>
            <a:prstGeom prst="rect">
              <a:avLst/>
            </a:prstGeom>
          </p:spPr>
        </p:pic>
        <p:sp>
          <p:nvSpPr>
            <p:cNvPr id="74" name="矩形 73"/>
            <p:cNvSpPr/>
            <p:nvPr/>
          </p:nvSpPr>
          <p:spPr>
            <a:xfrm>
              <a:off x="8370651" y="5082896"/>
              <a:ext cx="3270487" cy="1231761"/>
            </a:xfrm>
            <a:prstGeom prst="rect">
              <a:avLst/>
            </a:prstGeom>
            <a:solidFill>
              <a:srgbClr val="5BB4B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p:cNvSpPr txBox="1"/>
            <p:nvPr/>
          </p:nvSpPr>
          <p:spPr>
            <a:xfrm>
              <a:off x="1254931" y="5353191"/>
              <a:ext cx="7590489"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cs typeface="+mn-cs"/>
                </a:rPr>
                <a:t>Adaptive Parallel Execution of Deep Neural Networks on Heterogeneous Edge Devices</a:t>
              </a:r>
              <a:endParaRPr kumimoji="0" lang="zh-CN" altLang="en-US" sz="2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9" y="2359653"/>
            <a:ext cx="8683936" cy="335343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Introduction</a:t>
            </a:r>
            <a:endPar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Traditional Coded Computation vs Learning-Based Coded Computation</a:t>
            </a:r>
            <a:endPar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Architecture</a:t>
            </a:r>
            <a:endParaRPr kumimoji="0" lang="en-US" altLang="zh-CN" sz="24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800" b="1"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751840" y="6277610"/>
            <a:ext cx="10503535" cy="306705"/>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 J. </a:t>
            </a:r>
            <a:r>
              <a:rPr lang="en-US" altLang="zh-CN" sz="1400" dirty="0" err="1">
                <a:latin typeface="Times New Roman" panose="02020603050405020304" pitchFamily="18" charset="0"/>
                <a:cs typeface="Times New Roman" panose="02020603050405020304" pitchFamily="18" charset="0"/>
              </a:rPr>
              <a:t>Kosaian</a:t>
            </a:r>
            <a:r>
              <a:rPr lang="en-US" altLang="zh-CN" sz="1400" dirty="0">
                <a:latin typeface="Times New Roman" panose="02020603050405020304" pitchFamily="18" charset="0"/>
                <a:cs typeface="Times New Roman" panose="02020603050405020304" pitchFamily="18" charset="0"/>
              </a:rPr>
              <a:t>, K. V. Rashmi, and S. Venkataraman, “Learning-Based Coded Computation,” May. 2020.</a:t>
            </a:r>
            <a:endParaRPr lang="en-US" altLang="zh-CN" sz="1400" dirty="0">
              <a:latin typeface="Times New Roman" panose="02020603050405020304" pitchFamily="18" charset="0"/>
              <a:cs typeface="Times New Roman" panose="02020603050405020304" pitchFamily="18" charset="0"/>
            </a:endParaRPr>
          </a:p>
        </p:txBody>
      </p:sp>
      <p:sp>
        <p:nvSpPr>
          <p:cNvPr id="7" name="标题 1"/>
          <p:cNvSpPr>
            <a:spLocks noGrp="1"/>
          </p:cNvSpPr>
          <p:nvPr>
            <p:custDataLst>
              <p:tags r:id="rId4"/>
            </p:custDataLst>
          </p:nvPr>
        </p:nvSpPr>
        <p:spPr>
          <a:xfrm>
            <a:off x="1329949" y="59259"/>
            <a:ext cx="6361928" cy="542290"/>
          </a:xfrm>
          <a:prstGeom prst="rect">
            <a:avLst/>
          </a:prstGeom>
        </p:spPr>
        <p:txBody>
          <a:bodyPr vert="horz" lIns="91440" tIns="45720" rIns="91440" bIns="45720" rtlCol="0" anchor="b">
            <a:normAutofit fontScale="8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400" b="1" dirty="0">
                <a:solidFill>
                  <a:schemeClr val="accent2"/>
                </a:solidFill>
              </a:rPr>
              <a:t>Related Work:  I. Learning Based Coded Computation</a:t>
            </a:r>
            <a:endParaRPr lang="en-US" altLang="zh-CN" sz="2400" b="1" dirty="0">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1">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Paper 1: 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8" y="2706228"/>
            <a:ext cx="9629191" cy="329320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该论文发表于</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2020</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年，首次将机器学习应用到编码计算领域。</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编码计算具有增强抵御分布式计算系统中发生的减速和故障的能力的潜力。然而，现有的编码计算方法在非线性计算方面支持性很低。”在此基础上，提出了一种基于学习的编码计算框架，以克服对一般非线性函数执行编码计算的挑战。</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结果：能实现有效的非线性计算，能准确重建编码计算需要恢复的推理结果。</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文本框 5"/>
          <p:cNvSpPr txBox="1"/>
          <p:nvPr/>
        </p:nvSpPr>
        <p:spPr>
          <a:xfrm>
            <a:off x="1045029" y="1868961"/>
            <a:ext cx="55058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introduction</a:t>
            </a:r>
            <a:endParaRPr kumimoji="0" lang="zh-CN" altLang="en-US" sz="2000" b="0" i="0" u="none" strike="noStrike" kern="1200" cap="none" spc="30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commondata" val="eyJoZGlkIjoiYmQ3NjQxYmZmN2ZkODIxYWNiNTEzMzQyMTZmNzQ1MmM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5777</Words>
  <Application>WPS 演示</Application>
  <PresentationFormat>宽屏</PresentationFormat>
  <Paragraphs>364</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37</vt:i4>
      </vt:variant>
    </vt:vector>
  </HeadingPairs>
  <TitlesOfParts>
    <vt:vector size="52" baseType="lpstr">
      <vt:lpstr>Arial</vt:lpstr>
      <vt:lpstr>宋体</vt:lpstr>
      <vt:lpstr>Wingdings</vt:lpstr>
      <vt:lpstr>等线</vt:lpstr>
      <vt:lpstr>思源黑体 CN Heavy</vt:lpstr>
      <vt:lpstr>黑体</vt:lpstr>
      <vt:lpstr>Times New Roman</vt:lpstr>
      <vt:lpstr>思源黑体 CN Normal</vt:lpstr>
      <vt:lpstr>仿宋</vt:lpstr>
      <vt:lpstr>微软雅黑</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 莉雅</dc:creator>
  <cp:lastModifiedBy>巨型大蘑菇</cp:lastModifiedBy>
  <cp:revision>91</cp:revision>
  <dcterms:created xsi:type="dcterms:W3CDTF">2021-04-27T16:56:00Z</dcterms:created>
  <dcterms:modified xsi:type="dcterms:W3CDTF">2023-11-02T02:51:21Z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9E24C2350B1E423FB2352147F8504C75_12</vt:lpwstr>
  </property>
  <property fmtid="{D5CDD505-2E9C-101B-9397-08002B2CF9AE}" pid="3" name="KSOProductBuildVer">
    <vt:lpwstr>2052-12.1.0.15712</vt:lpwstr>
  </property>
</Properties>
</file>